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Glacial Indifference Bold" panose="020B0604020202020204" charset="0"/>
      <p:regular r:id="rId10"/>
    </p:embeddedFont>
    <p:embeddedFont>
      <p:font typeface="Open Sans" panose="020B0604020202020204" charset="0"/>
      <p:regular r:id="rId11"/>
    </p:embeddedFont>
    <p:embeddedFont>
      <p:font typeface="Glacial Indifference" panose="020B0604020202020204" charset="0"/>
      <p:regular r:id="rId12"/>
    </p:embeddedFont>
    <p:embeddedFont>
      <p:font typeface="HK Grotesk" panose="020B0604020202020204" charset="0"/>
      <p:regular r:id="rId13"/>
    </p:embeddedFont>
    <p:embeddedFont>
      <p:font typeface="Calibri" panose="020F0502020204030204" pitchFamily="34"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3" d="100"/>
          <a:sy n="73" d="100"/>
        </p:scale>
        <p:origin x="59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jpeg>
</file>

<file path=ppt/media/image2.png>
</file>

<file path=ppt/media/image3.jpe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4" name="TextBox 4"/>
          <p:cNvSpPr txBox="1"/>
          <p:nvPr/>
        </p:nvSpPr>
        <p:spPr>
          <a:xfrm>
            <a:off x="596082" y="7589610"/>
            <a:ext cx="7801192" cy="2841249"/>
          </a:xfrm>
          <a:prstGeom prst="rect">
            <a:avLst/>
          </a:prstGeom>
        </p:spPr>
        <p:txBody>
          <a:bodyPr lIns="0" tIns="0" rIns="0" bIns="0" rtlCol="0" anchor="t">
            <a:spAutoFit/>
          </a:bodyPr>
          <a:lstStyle/>
          <a:p>
            <a:pPr algn="l">
              <a:lnSpc>
                <a:spcPts val="4570"/>
              </a:lnSpc>
            </a:pPr>
            <a:r>
              <a:rPr lang="en-US" sz="3264">
                <a:solidFill>
                  <a:srgbClr val="FFFFFF"/>
                </a:solidFill>
                <a:latin typeface="HK Grotesk"/>
                <a:ea typeface="HK Grotesk"/>
                <a:cs typeface="HK Grotesk"/>
                <a:sym typeface="HK Grotesk"/>
              </a:rPr>
              <a:t>Integrantes: Elliot Fuentealba, Bruno Rojas</a:t>
            </a:r>
          </a:p>
          <a:p>
            <a:pPr algn="l">
              <a:lnSpc>
                <a:spcPts val="4570"/>
              </a:lnSpc>
            </a:pPr>
            <a:r>
              <a:rPr lang="en-US" sz="3264">
                <a:solidFill>
                  <a:srgbClr val="FFFFFF"/>
                </a:solidFill>
                <a:latin typeface="HK Grotesk"/>
                <a:ea typeface="HK Grotesk"/>
                <a:cs typeface="HK Grotesk"/>
                <a:sym typeface="HK Grotesk"/>
              </a:rPr>
              <a:t>Profesor: Jhon Ariel Valencia Rivas</a:t>
            </a:r>
          </a:p>
          <a:p>
            <a:pPr algn="l">
              <a:lnSpc>
                <a:spcPts val="4570"/>
              </a:lnSpc>
            </a:pPr>
            <a:r>
              <a:rPr lang="en-US" sz="3264">
                <a:solidFill>
                  <a:srgbClr val="FFFFFF"/>
                </a:solidFill>
                <a:latin typeface="HK Grotesk"/>
                <a:ea typeface="HK Grotesk"/>
                <a:cs typeface="HK Grotesk"/>
                <a:sym typeface="HK Grotesk"/>
              </a:rPr>
              <a:t>Carrera: Ingeniería en Informática</a:t>
            </a:r>
          </a:p>
          <a:p>
            <a:pPr algn="l">
              <a:lnSpc>
                <a:spcPts val="4570"/>
              </a:lnSpc>
            </a:pPr>
            <a:r>
              <a:rPr lang="en-US" sz="3264">
                <a:solidFill>
                  <a:srgbClr val="FFFFFF"/>
                </a:solidFill>
                <a:latin typeface="HK Grotesk"/>
                <a:ea typeface="HK Grotesk"/>
                <a:cs typeface="HK Grotesk"/>
                <a:sym typeface="HK Grotesk"/>
              </a:rPr>
              <a:t>Asignatura: Estadistica 151-5</a:t>
            </a:r>
          </a:p>
          <a:p>
            <a:pPr algn="l">
              <a:lnSpc>
                <a:spcPts val="4570"/>
              </a:lnSpc>
            </a:pPr>
            <a:endParaRPr lang="en-US" sz="3264">
              <a:solidFill>
                <a:srgbClr val="FFFFFF"/>
              </a:solidFill>
              <a:latin typeface="HK Grotesk"/>
              <a:ea typeface="HK Grotesk"/>
              <a:cs typeface="HK Grotesk"/>
              <a:sym typeface="HK Grotesk"/>
            </a:endParaRPr>
          </a:p>
        </p:txBody>
      </p:sp>
      <p:sp>
        <p:nvSpPr>
          <p:cNvPr id="5" name="TextBox 5"/>
          <p:cNvSpPr txBox="1"/>
          <p:nvPr/>
        </p:nvSpPr>
        <p:spPr>
          <a:xfrm>
            <a:off x="4651632" y="1095375"/>
            <a:ext cx="8984736" cy="5737283"/>
          </a:xfrm>
          <a:prstGeom prst="rect">
            <a:avLst/>
          </a:prstGeom>
        </p:spPr>
        <p:txBody>
          <a:bodyPr lIns="0" tIns="0" rIns="0" bIns="0" rtlCol="0" anchor="t">
            <a:spAutoFit/>
          </a:bodyPr>
          <a:lstStyle/>
          <a:p>
            <a:pPr algn="ctr">
              <a:lnSpc>
                <a:spcPts val="11307"/>
              </a:lnSpc>
            </a:pPr>
            <a:r>
              <a:rPr lang="en-US" sz="10006" b="1">
                <a:solidFill>
                  <a:srgbClr val="FFFFFF"/>
                </a:solidFill>
                <a:latin typeface="Glacial Indifference Bold"/>
                <a:ea typeface="Glacial Indifference Bold"/>
                <a:cs typeface="Glacial Indifference Bold"/>
                <a:sym typeface="Glacial Indifference Bold"/>
              </a:rPr>
              <a:t>IMPACTO</a:t>
            </a:r>
          </a:p>
          <a:p>
            <a:pPr algn="ctr">
              <a:lnSpc>
                <a:spcPts val="11307"/>
              </a:lnSpc>
            </a:pPr>
            <a:r>
              <a:rPr lang="en-US" sz="10006" b="1">
                <a:solidFill>
                  <a:srgbClr val="FFFFFF"/>
                </a:solidFill>
                <a:latin typeface="Glacial Indifference Bold"/>
                <a:ea typeface="Glacial Indifference Bold"/>
                <a:cs typeface="Glacial Indifference Bold"/>
                <a:sym typeface="Glacial Indifference Bold"/>
              </a:rPr>
              <a:t>DE LA INTELIGENCIA ARTIFICAL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3" name="Freeform 3"/>
          <p:cNvSpPr/>
          <p:nvPr/>
        </p:nvSpPr>
        <p:spPr>
          <a:xfrm rot="5400000">
            <a:off x="2113643" y="-2113643"/>
            <a:ext cx="10287000" cy="14514286"/>
          </a:xfrm>
          <a:custGeom>
            <a:avLst/>
            <a:gdLst/>
            <a:ahLst/>
            <a:cxnLst/>
            <a:rect l="l" t="t" r="r" b="b"/>
            <a:pathLst>
              <a:path w="10287000" h="14514286">
                <a:moveTo>
                  <a:pt x="0" y="0"/>
                </a:moveTo>
                <a:lnTo>
                  <a:pt x="10287000" y="0"/>
                </a:lnTo>
                <a:lnTo>
                  <a:pt x="10287000" y="14514286"/>
                </a:lnTo>
                <a:lnTo>
                  <a:pt x="0" y="14514286"/>
                </a:lnTo>
                <a:lnTo>
                  <a:pt x="0" y="0"/>
                </a:lnTo>
                <a:close/>
              </a:path>
            </a:pathLst>
          </a:custGeom>
          <a:blipFill>
            <a:blip r:embed="rId3"/>
            <a:stretch>
              <a:fillRect/>
            </a:stretch>
          </a:blipFill>
        </p:spPr>
      </p:sp>
      <p:grpSp>
        <p:nvGrpSpPr>
          <p:cNvPr id="4" name="Group 4"/>
          <p:cNvGrpSpPr>
            <a:grpSpLocks noChangeAspect="1"/>
          </p:cNvGrpSpPr>
          <p:nvPr/>
        </p:nvGrpSpPr>
        <p:grpSpPr>
          <a:xfrm>
            <a:off x="10264628" y="3139687"/>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712" r="-24712"/>
              </a:stretch>
            </a:blipFill>
          </p:spPr>
        </p:sp>
      </p:grpSp>
      <p:sp>
        <p:nvSpPr>
          <p:cNvPr id="8" name="TextBox 8"/>
          <p:cNvSpPr txBox="1"/>
          <p:nvPr/>
        </p:nvSpPr>
        <p:spPr>
          <a:xfrm>
            <a:off x="1742823" y="1066800"/>
            <a:ext cx="6142093" cy="1044320"/>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DESCRIPCION</a:t>
            </a:r>
          </a:p>
        </p:txBody>
      </p:sp>
      <p:sp>
        <p:nvSpPr>
          <p:cNvPr id="9" name="TextBox 9"/>
          <p:cNvSpPr txBox="1"/>
          <p:nvPr/>
        </p:nvSpPr>
        <p:spPr>
          <a:xfrm>
            <a:off x="1244030" y="2625891"/>
            <a:ext cx="7899970" cy="6801802"/>
          </a:xfrm>
          <a:prstGeom prst="rect">
            <a:avLst/>
          </a:prstGeom>
        </p:spPr>
        <p:txBody>
          <a:bodyPr lIns="0" tIns="0" rIns="0" bIns="0" rtlCol="0" anchor="t">
            <a:spAutoFit/>
          </a:bodyPr>
          <a:lstStyle/>
          <a:p>
            <a:pPr algn="l">
              <a:lnSpc>
                <a:spcPts val="4147"/>
              </a:lnSpc>
            </a:pPr>
            <a:r>
              <a:rPr lang="en-US" sz="2962">
                <a:solidFill>
                  <a:srgbClr val="FFFFFF"/>
                </a:solidFill>
                <a:latin typeface="HK Grotesk"/>
                <a:ea typeface="HK Grotesk"/>
                <a:cs typeface="HK Grotesk"/>
                <a:sym typeface="HK Grotesk"/>
              </a:rPr>
              <a:t>Este proyecto se centra en analizar cómo la inteligencia artificial (IA) está siendo percibida en la actualidad por distintos sectores de la sociedad. Dado el crecimiento acelerado de esta tecnología y su incorporación en áreas como la educación, el trabajo, la salud y la vida cotidiana, resulta fundamental comprender cómo las personas interpretan su impacto. Para ello, se ha elaborado una encuesta que recopila información directa de usuarios comunes sobre su nivel de conocimiento, uso, beneficios percibidos y preocupaciones relacionadas con la IA.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rot="5400000" flipV="1">
            <a:off x="5887357" y="-2113643"/>
            <a:ext cx="10287000" cy="14514286"/>
          </a:xfrm>
          <a:custGeom>
            <a:avLst/>
            <a:gdLst/>
            <a:ahLst/>
            <a:cxnLst/>
            <a:rect l="l" t="t" r="r" b="b"/>
            <a:pathLst>
              <a:path w="10287000" h="14514286">
                <a:moveTo>
                  <a:pt x="0" y="14514286"/>
                </a:moveTo>
                <a:lnTo>
                  <a:pt x="10287000" y="14514286"/>
                </a:lnTo>
                <a:lnTo>
                  <a:pt x="10287000" y="0"/>
                </a:lnTo>
                <a:lnTo>
                  <a:pt x="0" y="0"/>
                </a:lnTo>
                <a:lnTo>
                  <a:pt x="0" y="14514286"/>
                </a:lnTo>
                <a:close/>
              </a:path>
            </a:pathLst>
          </a:custGeom>
          <a:blipFill>
            <a:blip r:embed="rId3"/>
            <a:stretch>
              <a:fillRect/>
            </a:stretch>
          </a:blipFill>
        </p:spPr>
      </p:sp>
      <p:sp>
        <p:nvSpPr>
          <p:cNvPr id="4" name="Freeform 4"/>
          <p:cNvSpPr/>
          <p:nvPr/>
        </p:nvSpPr>
        <p:spPr>
          <a:xfrm flipH="1">
            <a:off x="2500831" y="1028700"/>
            <a:ext cx="4956202" cy="8229600"/>
          </a:xfrm>
          <a:custGeom>
            <a:avLst/>
            <a:gdLst/>
            <a:ahLst/>
            <a:cxnLst/>
            <a:rect l="l" t="t" r="r" b="b"/>
            <a:pathLst>
              <a:path w="4956202" h="8229600">
                <a:moveTo>
                  <a:pt x="4956202" y="0"/>
                </a:moveTo>
                <a:lnTo>
                  <a:pt x="0" y="0"/>
                </a:lnTo>
                <a:lnTo>
                  <a:pt x="0" y="8229600"/>
                </a:lnTo>
                <a:lnTo>
                  <a:pt x="4956202" y="8229600"/>
                </a:lnTo>
                <a:lnTo>
                  <a:pt x="4956202" y="0"/>
                </a:lnTo>
                <a:close/>
              </a:path>
            </a:pathLst>
          </a:custGeom>
          <a:blipFill>
            <a:blip r:embed="rId4"/>
            <a:stretch>
              <a:fillRect/>
            </a:stretch>
          </a:blipFill>
        </p:spPr>
      </p:sp>
      <p:sp>
        <p:nvSpPr>
          <p:cNvPr id="5" name="TextBox 5"/>
          <p:cNvSpPr txBox="1"/>
          <p:nvPr/>
        </p:nvSpPr>
        <p:spPr>
          <a:xfrm>
            <a:off x="11928743" y="2917220"/>
            <a:ext cx="5330557" cy="1044320"/>
          </a:xfrm>
          <a:prstGeom prst="rect">
            <a:avLst/>
          </a:prstGeom>
        </p:spPr>
        <p:txBody>
          <a:bodyPr lIns="0" tIns="0" rIns="0" bIns="0" rtlCol="0" anchor="t">
            <a:spAutoFit/>
          </a:bodyPr>
          <a:lstStyle/>
          <a:p>
            <a:pPr algn="r">
              <a:lnSpc>
                <a:spcPts val="8039"/>
              </a:lnSpc>
            </a:pPr>
            <a:r>
              <a:rPr lang="en-US" sz="7114" b="1">
                <a:solidFill>
                  <a:srgbClr val="FFFFFF"/>
                </a:solidFill>
                <a:latin typeface="Glacial Indifference Bold"/>
                <a:ea typeface="Glacial Indifference Bold"/>
                <a:cs typeface="Glacial Indifference Bold"/>
                <a:sym typeface="Glacial Indifference Bold"/>
              </a:rPr>
              <a:t>OBJETIVO</a:t>
            </a:r>
          </a:p>
        </p:txBody>
      </p:sp>
      <p:sp>
        <p:nvSpPr>
          <p:cNvPr id="6" name="TextBox 6"/>
          <p:cNvSpPr txBox="1"/>
          <p:nvPr/>
        </p:nvSpPr>
        <p:spPr>
          <a:xfrm>
            <a:off x="9437529" y="4217006"/>
            <a:ext cx="7821771" cy="3190875"/>
          </a:xfrm>
          <a:prstGeom prst="rect">
            <a:avLst/>
          </a:prstGeom>
        </p:spPr>
        <p:txBody>
          <a:bodyPr lIns="0" tIns="0" rIns="0" bIns="0" rtlCol="0" anchor="t">
            <a:spAutoFit/>
          </a:bodyPr>
          <a:lstStyle/>
          <a:p>
            <a:pPr algn="r">
              <a:lnSpc>
                <a:spcPts val="4200"/>
              </a:lnSpc>
            </a:pPr>
            <a:r>
              <a:rPr lang="en-US" sz="3000">
                <a:solidFill>
                  <a:srgbClr val="FFFFFF"/>
                </a:solidFill>
                <a:latin typeface="HK Grotesk"/>
                <a:ea typeface="HK Grotesk"/>
                <a:cs typeface="HK Grotesk"/>
                <a:sym typeface="HK Grotesk"/>
              </a:rPr>
              <a:t>Investigar las percepciones que tienen las personas sobre el uso actual de la inteligencia artificial, identificando tanto sus ventajas como las consecuencias negativas que podrían derivarse de su aplicación en distintos ámbitos sociales.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sp>
        <p:nvSpPr>
          <p:cNvPr id="4" name="Freeform 4"/>
          <p:cNvSpPr/>
          <p:nvPr/>
        </p:nvSpPr>
        <p:spPr>
          <a:xfrm>
            <a:off x="9144000" y="1148690"/>
            <a:ext cx="8115300" cy="7989621"/>
          </a:xfrm>
          <a:custGeom>
            <a:avLst/>
            <a:gdLst/>
            <a:ahLst/>
            <a:cxnLst/>
            <a:rect l="l" t="t" r="r" b="b"/>
            <a:pathLst>
              <a:path w="8115300" h="7989621">
                <a:moveTo>
                  <a:pt x="0" y="0"/>
                </a:moveTo>
                <a:lnTo>
                  <a:pt x="8115300" y="0"/>
                </a:lnTo>
                <a:lnTo>
                  <a:pt x="8115300" y="7989620"/>
                </a:lnTo>
                <a:lnTo>
                  <a:pt x="0" y="7989620"/>
                </a:lnTo>
                <a:lnTo>
                  <a:pt x="0" y="0"/>
                </a:lnTo>
                <a:close/>
              </a:path>
            </a:pathLst>
          </a:custGeom>
          <a:blipFill>
            <a:blip r:embed="rId3"/>
            <a:stretch>
              <a:fillRect/>
            </a:stretch>
          </a:blipFill>
        </p:spPr>
      </p:sp>
      <p:sp>
        <p:nvSpPr>
          <p:cNvPr id="5" name="TextBox 5"/>
          <p:cNvSpPr txBox="1"/>
          <p:nvPr/>
        </p:nvSpPr>
        <p:spPr>
          <a:xfrm>
            <a:off x="1115049" y="1517239"/>
            <a:ext cx="6142093" cy="2063495"/>
          </a:xfrm>
          <a:prstGeom prst="rect">
            <a:avLst/>
          </a:prstGeom>
        </p:spPr>
        <p:txBody>
          <a:bodyPr lIns="0" tIns="0" rIns="0" bIns="0" rtlCol="0" anchor="t">
            <a:spAutoFit/>
          </a:bodyPr>
          <a:lstStyle/>
          <a:p>
            <a:pPr algn="l">
              <a:lnSpc>
                <a:spcPts val="8039"/>
              </a:lnSpc>
            </a:pPr>
            <a:r>
              <a:rPr lang="en-US" sz="7114" b="1">
                <a:solidFill>
                  <a:srgbClr val="FFFFFF"/>
                </a:solidFill>
                <a:latin typeface="Glacial Indifference Bold"/>
                <a:ea typeface="Glacial Indifference Bold"/>
                <a:cs typeface="Glacial Indifference Bold"/>
                <a:sym typeface="Glacial Indifference Bold"/>
              </a:rPr>
              <a:t>PÚBLICO OBJETIVO</a:t>
            </a:r>
          </a:p>
        </p:txBody>
      </p:sp>
      <p:sp>
        <p:nvSpPr>
          <p:cNvPr id="6" name="TextBox 6"/>
          <p:cNvSpPr txBox="1"/>
          <p:nvPr/>
        </p:nvSpPr>
        <p:spPr>
          <a:xfrm>
            <a:off x="1057125" y="3699822"/>
            <a:ext cx="7402185" cy="2957830"/>
          </a:xfrm>
          <a:prstGeom prst="rect">
            <a:avLst/>
          </a:prstGeom>
        </p:spPr>
        <p:txBody>
          <a:bodyPr lIns="0" tIns="0" rIns="0" bIns="0" rtlCol="0" anchor="t">
            <a:spAutoFit/>
          </a:bodyPr>
          <a:lstStyle/>
          <a:p>
            <a:pPr algn="l">
              <a:lnSpc>
                <a:spcPts val="3919"/>
              </a:lnSpc>
            </a:pPr>
            <a:r>
              <a:rPr lang="en-US" sz="2799">
                <a:solidFill>
                  <a:srgbClr val="FFFFFF"/>
                </a:solidFill>
                <a:latin typeface="HK Grotesk"/>
                <a:ea typeface="HK Grotesk"/>
                <a:cs typeface="HK Grotesk"/>
                <a:sym typeface="HK Grotesk"/>
              </a:rPr>
              <a:t>La encuesta está dirigida a una muestra diversa de la población, incluyendo estudiantes, trabajadores de distintas áreas y ciudadanos en general, con el fin de obtener una visión amplia y representativa sobre cómo la IA es entendida y valorada desde distintas perspectivas sociales.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4" name="Group 4"/>
          <p:cNvGrpSpPr>
            <a:grpSpLocks noChangeAspect="1"/>
          </p:cNvGrpSpPr>
          <p:nvPr/>
        </p:nvGrpSpPr>
        <p:grpSpPr>
          <a:xfrm>
            <a:off x="-1376372" y="3706818"/>
            <a:ext cx="8229600" cy="8229600"/>
            <a:chOff x="0" y="0"/>
            <a:chExt cx="14840029" cy="14840029"/>
          </a:xfrm>
        </p:grpSpPr>
        <p:sp>
          <p:nvSpPr>
            <p:cNvPr id="5" name="Freeform 5"/>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id="6" name="Freeform 6"/>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id="7" name="Freeform 7"/>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3"/>
              <a:stretch>
                <a:fillRect l="-38492" r="-38492"/>
              </a:stretch>
            </a:blipFill>
          </p:spPr>
        </p:sp>
      </p:grpSp>
      <p:sp>
        <p:nvSpPr>
          <p:cNvPr id="8" name="TextBox 8"/>
          <p:cNvSpPr txBox="1"/>
          <p:nvPr/>
        </p:nvSpPr>
        <p:spPr>
          <a:xfrm>
            <a:off x="5478381" y="2832324"/>
            <a:ext cx="11780919" cy="1692771"/>
          </a:xfrm>
          <a:prstGeom prst="rect">
            <a:avLst/>
          </a:prstGeom>
        </p:spPr>
        <p:txBody>
          <a:bodyPr lIns="0" tIns="0" rIns="0" bIns="0" rtlCol="0" anchor="t">
            <a:spAutoFit/>
          </a:bodyPr>
          <a:lstStyle/>
          <a:p>
            <a:pPr algn="ctr">
              <a:lnSpc>
                <a:spcPts val="3257"/>
              </a:lnSpc>
            </a:pPr>
            <a:r>
              <a:rPr lang="en-US" sz="2883" b="1" dirty="0">
                <a:solidFill>
                  <a:srgbClr val="FFFFFF"/>
                </a:solidFill>
                <a:latin typeface="Glacial Indifference Bold"/>
                <a:ea typeface="Glacial Indifference Bold"/>
                <a:cs typeface="Glacial Indifference Bold"/>
                <a:sym typeface="Glacial Indifference Bold"/>
              </a:rPr>
              <a:t>https://forms.office.com/Pages/DesignPageV2.aspx?subpage=design&amp;FormId=oeChOLG26UKzqVl2JmcLF1cdOVEe8R1CqyPbblu-1cFUMkJOUktEVFg1WFZUSzk3WDU0VFBES1E1My4u&amp;Token=68053c7ebc454aa3a371702d6924ac0a</a:t>
            </a:r>
            <a:endParaRPr lang="en-US" sz="2883" b="1" dirty="0">
              <a:solidFill>
                <a:srgbClr val="FFFFFF"/>
              </a:solidFill>
              <a:latin typeface="Glacial Indifference Bold"/>
              <a:ea typeface="Glacial Indifference Bold"/>
              <a:cs typeface="Glacial Indifference Bold"/>
              <a:sym typeface="Glacial Indifference Bold"/>
            </a:endParaRPr>
          </a:p>
        </p:txBody>
      </p:sp>
      <p:sp>
        <p:nvSpPr>
          <p:cNvPr id="9" name="TextBox 9"/>
          <p:cNvSpPr txBox="1"/>
          <p:nvPr/>
        </p:nvSpPr>
        <p:spPr>
          <a:xfrm>
            <a:off x="7188808" y="735116"/>
            <a:ext cx="6777546" cy="1520968"/>
          </a:xfrm>
          <a:prstGeom prst="rect">
            <a:avLst/>
          </a:prstGeom>
        </p:spPr>
        <p:txBody>
          <a:bodyPr lIns="0" tIns="0" rIns="0" bIns="0" rtlCol="0" anchor="t">
            <a:spAutoFit/>
          </a:bodyPr>
          <a:lstStyle/>
          <a:p>
            <a:pPr algn="ctr">
              <a:lnSpc>
                <a:spcPts val="11721"/>
              </a:lnSpc>
            </a:pPr>
            <a:r>
              <a:rPr lang="en-US" sz="10373" b="1">
                <a:solidFill>
                  <a:srgbClr val="FFFFFF"/>
                </a:solidFill>
                <a:latin typeface="Glacial Indifference Bold"/>
                <a:ea typeface="Glacial Indifference Bold"/>
                <a:cs typeface="Glacial Indifference Bold"/>
                <a:sym typeface="Glacial Indifference Bold"/>
              </a:rPr>
              <a:t>LINK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graphicFrame>
        <p:nvGraphicFramePr>
          <p:cNvPr id="4" name="Table 4"/>
          <p:cNvGraphicFramePr>
            <a:graphicFrameLocks noGrp="1"/>
          </p:cNvGraphicFramePr>
          <p:nvPr/>
        </p:nvGraphicFramePr>
        <p:xfrm>
          <a:off x="1028700" y="1028700"/>
          <a:ext cx="7315200" cy="8086725"/>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023999">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Numero</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pregunta</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Escala de medición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Tipo de variable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1320672">
                <a:tc>
                  <a:txBody>
                    <a:bodyPr/>
                    <a:lstStyle/>
                    <a:p>
                      <a:pPr algn="l">
                        <a:lnSpc>
                          <a:spcPts val="2380"/>
                        </a:lnSpc>
                        <a:defRPr/>
                      </a:pPr>
                      <a:r>
                        <a:rPr lang="en-US" sz="1700">
                          <a:solidFill>
                            <a:srgbClr val="FFFFFF"/>
                          </a:solidFill>
                          <a:latin typeface="Glacial Indifference"/>
                          <a:ea typeface="Glacial Indifference"/>
                          <a:cs typeface="Glacial Indifference"/>
                          <a:sym typeface="Glacial Indifference"/>
                        </a:rPr>
                        <a:t>Pregunta 1:</a:t>
                      </a:r>
                      <a:endParaRPr lang="en-US" sz="1100"/>
                    </a:p>
                    <a:p>
                      <a:pPr algn="l">
                        <a:lnSpc>
                          <a:spcPts val="2380"/>
                        </a:lnSpc>
                      </a:pPr>
                      <a:r>
                        <a:rPr lang="en-US" sz="1700">
                          <a:solidFill>
                            <a:srgbClr val="FFFFFF"/>
                          </a:solidFill>
                          <a:latin typeface="Glacial Indifference"/>
                          <a:ea typeface="Glacial Indifference"/>
                          <a:cs typeface="Glacial Indifference"/>
                          <a:sym typeface="Glacial Indifference"/>
                        </a:rPr>
                        <a:t>¿Cuántos años tienes?</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de razon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a:solidFill>
                            <a:srgbClr val="FFFFFF"/>
                          </a:solidFill>
                          <a:latin typeface="Open Sans"/>
                          <a:ea typeface="Open Sans"/>
                          <a:cs typeface="Open Sans"/>
                          <a:sym typeface="Open Sans"/>
                        </a:rPr>
                        <a:t>Cuantitativa continua </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210691">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2:</a:t>
                      </a:r>
                      <a:endParaRPr lang="en-US" sz="1100"/>
                    </a:p>
                    <a:p>
                      <a:pPr algn="ctr">
                        <a:lnSpc>
                          <a:spcPts val="2380"/>
                        </a:lnSpc>
                      </a:pPr>
                      <a:r>
                        <a:rPr lang="en-US" sz="1700">
                          <a:solidFill>
                            <a:srgbClr val="FFFFFF"/>
                          </a:solidFill>
                          <a:latin typeface="Glacial Indifference"/>
                          <a:ea typeface="Glacial Indifference"/>
                          <a:cs typeface="Glacial Indifference"/>
                          <a:sym typeface="Glacial Indifference"/>
                        </a:rPr>
                        <a:t>¿Qué sector ha sido más impactado por la inteligencia artificial en los últimos años?</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914018">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3: ¿Cuál piensas que es una preocupación sobre el uso de inteligencia artificial?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617345">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4: ¿Cuánto impacto tiene la inteligencia artificial en ti vida?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dirty="0" err="1">
                          <a:solidFill>
                            <a:srgbClr val="FFFFFF"/>
                          </a:solidFill>
                          <a:latin typeface="Open Sans"/>
                          <a:ea typeface="Open Sans"/>
                          <a:cs typeface="Open Sans"/>
                          <a:sym typeface="Open Sans"/>
                        </a:rPr>
                        <a:t>Cualitativa</a:t>
                      </a:r>
                      <a:r>
                        <a:rPr lang="en-US" sz="1700" dirty="0">
                          <a:solidFill>
                            <a:srgbClr val="FFFFFF"/>
                          </a:solidFill>
                          <a:latin typeface="Open Sans"/>
                          <a:ea typeface="Open Sans"/>
                          <a:cs typeface="Open Sans"/>
                          <a:sym typeface="Open Sans"/>
                        </a:rPr>
                        <a:t> ordinal</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5" name="Table 5"/>
          <p:cNvGraphicFramePr>
            <a:graphicFrameLocks noGrp="1"/>
          </p:cNvGraphicFramePr>
          <p:nvPr/>
        </p:nvGraphicFramePr>
        <p:xfrm>
          <a:off x="9144000" y="1028700"/>
          <a:ext cx="7315200" cy="7496175"/>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024382">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Numero</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pregunta</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Escala de medición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Tipo de variable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1617948">
                <a:tc>
                  <a:txBody>
                    <a:bodyPr/>
                    <a:lstStyle/>
                    <a:p>
                      <a:pPr algn="l">
                        <a:lnSpc>
                          <a:spcPts val="2380"/>
                        </a:lnSpc>
                        <a:defRPr/>
                      </a:pPr>
                      <a:r>
                        <a:rPr lang="en-US" sz="1700">
                          <a:solidFill>
                            <a:srgbClr val="FFFFFF"/>
                          </a:solidFill>
                          <a:latin typeface="Glacial Indifference"/>
                          <a:ea typeface="Glacial Indifference"/>
                          <a:cs typeface="Glacial Indifference"/>
                          <a:sym typeface="Glacial Indifference"/>
                        </a:rPr>
                        <a:t>Pregunta 5: ¿Utiliza inteligencia artificial en su trabajo o estudios?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a:solidFill>
                            <a:srgbClr val="FFFFFF"/>
                          </a:solidFill>
                          <a:latin typeface="Open Sans"/>
                          <a:ea typeface="Open Sans"/>
                          <a:cs typeface="Open Sans"/>
                          <a:sym typeface="Open Sans"/>
                        </a:rPr>
                        <a:t>Cualitativa dicotómica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914732">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6: Encuesta sobre la Integración de la Inteligencia Artificial en la Vida Moderna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321165">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7: ¿Cómo utilizas la IA en tu trabajo o estudios?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617948">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8: ¿Cuántas horas a la semana utilizas IA en tu trabajo o estudios?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de razón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dirty="0" err="1">
                          <a:solidFill>
                            <a:srgbClr val="FFFFFF"/>
                          </a:solidFill>
                          <a:latin typeface="Open Sans"/>
                          <a:ea typeface="Open Sans"/>
                          <a:cs typeface="Open Sans"/>
                          <a:sym typeface="Open Sans"/>
                        </a:rPr>
                        <a:t>Cuantitativa</a:t>
                      </a:r>
                      <a:r>
                        <a:rPr lang="en-US" sz="1700" dirty="0">
                          <a:solidFill>
                            <a:srgbClr val="FFFFFF"/>
                          </a:solidFill>
                          <a:latin typeface="Open Sans"/>
                          <a:ea typeface="Open Sans"/>
                          <a:cs typeface="Open Sans"/>
                          <a:sym typeface="Open Sans"/>
                        </a:rPr>
                        <a:t> </a:t>
                      </a:r>
                      <a:r>
                        <a:rPr lang="en-US" sz="1700" dirty="0" err="1">
                          <a:solidFill>
                            <a:srgbClr val="FFFFFF"/>
                          </a:solidFill>
                          <a:latin typeface="Open Sans"/>
                          <a:ea typeface="Open Sans"/>
                          <a:cs typeface="Open Sans"/>
                          <a:sym typeface="Open Sans"/>
                        </a:rPr>
                        <a:t>discreta</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graphicFrame>
        <p:nvGraphicFramePr>
          <p:cNvPr id="4" name="Table 4"/>
          <p:cNvGraphicFramePr>
            <a:graphicFrameLocks noGrp="1"/>
          </p:cNvGraphicFramePr>
          <p:nvPr>
            <p:extLst>
              <p:ext uri="{D42A27DB-BD31-4B8C-83A1-F6EECF244321}">
                <p14:modId xmlns:p14="http://schemas.microsoft.com/office/powerpoint/2010/main" val="4139140690"/>
              </p:ext>
            </p:extLst>
          </p:nvPr>
        </p:nvGraphicFramePr>
        <p:xfrm>
          <a:off x="304800" y="257175"/>
          <a:ext cx="7315200" cy="9564548"/>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023252">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Numero</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pregunta</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Escala</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medición</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Tipo</a:t>
                      </a:r>
                      <a:r>
                        <a:rPr lang="en-US" sz="1700" dirty="0">
                          <a:solidFill>
                            <a:srgbClr val="000000"/>
                          </a:solidFill>
                          <a:latin typeface="Glacial Indifference"/>
                          <a:ea typeface="Glacial Indifference"/>
                          <a:cs typeface="Glacial Indifference"/>
                          <a:sym typeface="Glacial Indifference"/>
                        </a:rPr>
                        <a:t> de variable</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2209076">
                <a:tc>
                  <a:txBody>
                    <a:bodyPr/>
                    <a:lstStyle/>
                    <a:p>
                      <a:pPr algn="l">
                        <a:lnSpc>
                          <a:spcPts val="2380"/>
                        </a:lnSpc>
                        <a:defRPr/>
                      </a:pPr>
                      <a:r>
                        <a:rPr lang="en-US" sz="1700" dirty="0" err="1">
                          <a:solidFill>
                            <a:srgbClr val="FFFFFF"/>
                          </a:solidFill>
                          <a:latin typeface="Glacial Indifference"/>
                          <a:ea typeface="Glacial Indifference"/>
                          <a:cs typeface="Glacial Indifference"/>
                          <a:sym typeface="Glacial Indifference"/>
                        </a:rPr>
                        <a:t>Pregunta</a:t>
                      </a:r>
                      <a:r>
                        <a:rPr lang="en-US" sz="1700" dirty="0">
                          <a:solidFill>
                            <a:srgbClr val="FFFFFF"/>
                          </a:solidFill>
                          <a:latin typeface="Glacial Indifference"/>
                          <a:ea typeface="Glacial Indifference"/>
                          <a:cs typeface="Glacial Indifference"/>
                          <a:sym typeface="Glacial Indifference"/>
                        </a:rPr>
                        <a:t> 9:</a:t>
                      </a:r>
                      <a:endParaRPr lang="en-US" sz="1100" dirty="0"/>
                    </a:p>
                    <a:p>
                      <a:pPr algn="l">
                        <a:lnSpc>
                          <a:spcPts val="2380"/>
                        </a:lnSpc>
                      </a:pPr>
                      <a:r>
                        <a:rPr lang="en-US" sz="1700" dirty="0">
                          <a:solidFill>
                            <a:srgbClr val="FFFFFF"/>
                          </a:solidFill>
                          <a:latin typeface="Glacial Indifference"/>
                          <a:ea typeface="Glacial Indifference"/>
                          <a:cs typeface="Glacial Indifference"/>
                          <a:sym typeface="Glacial Indifference"/>
                        </a:rPr>
                        <a:t>¿</a:t>
                      </a:r>
                      <a:r>
                        <a:rPr lang="en-US" sz="1700" dirty="0" err="1">
                          <a:solidFill>
                            <a:srgbClr val="FFFFFF"/>
                          </a:solidFill>
                          <a:latin typeface="Glacial Indifference"/>
                          <a:ea typeface="Glacial Indifference"/>
                          <a:cs typeface="Glacial Indifference"/>
                          <a:sym typeface="Glacial Indifference"/>
                        </a:rPr>
                        <a:t>Cuánto</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confías</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en</a:t>
                      </a:r>
                      <a:r>
                        <a:rPr lang="en-US" sz="1700" dirty="0">
                          <a:solidFill>
                            <a:srgbClr val="FFFFFF"/>
                          </a:solidFill>
                          <a:latin typeface="Glacial Indifference"/>
                          <a:ea typeface="Glacial Indifference"/>
                          <a:cs typeface="Glacial Indifference"/>
                          <a:sym typeface="Glacial Indifference"/>
                        </a:rPr>
                        <a:t> la </a:t>
                      </a:r>
                      <a:r>
                        <a:rPr lang="en-US" sz="1700" dirty="0" err="1">
                          <a:solidFill>
                            <a:srgbClr val="FFFFFF"/>
                          </a:solidFill>
                          <a:latin typeface="Glacial Indifference"/>
                          <a:ea typeface="Glacial Indifference"/>
                          <a:cs typeface="Glacial Indifference"/>
                          <a:sym typeface="Glacial Indifference"/>
                        </a:rPr>
                        <a:t>información</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proporcionada</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por</a:t>
                      </a:r>
                      <a:r>
                        <a:rPr lang="en-US" sz="1700" dirty="0">
                          <a:solidFill>
                            <a:srgbClr val="FFFFFF"/>
                          </a:solidFill>
                          <a:latin typeface="Glacial Indifference"/>
                          <a:ea typeface="Glacial Indifference"/>
                          <a:cs typeface="Glacial Indifference"/>
                          <a:sym typeface="Glacial Indifference"/>
                        </a:rPr>
                        <a:t> IA </a:t>
                      </a:r>
                      <a:r>
                        <a:rPr lang="en-US" sz="1700" dirty="0" err="1">
                          <a:solidFill>
                            <a:srgbClr val="FFFFFF"/>
                          </a:solidFill>
                          <a:latin typeface="Glacial Indifference"/>
                          <a:ea typeface="Glacial Indifference"/>
                          <a:cs typeface="Glacial Indifference"/>
                          <a:sym typeface="Glacial Indifference"/>
                        </a:rPr>
                        <a:t>en</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tu</a:t>
                      </a:r>
                      <a:r>
                        <a:rPr lang="en-US" sz="1700" dirty="0">
                          <a:solidFill>
                            <a:srgbClr val="FFFFFF"/>
                          </a:solidFill>
                          <a:latin typeface="Glacial Indifference"/>
                          <a:ea typeface="Glacial Indifference"/>
                          <a:cs typeface="Glacial Indifference"/>
                          <a:sym typeface="Glacial Indifference"/>
                        </a:rPr>
                        <a:t> </a:t>
                      </a:r>
                      <a:r>
                        <a:rPr lang="en-US" sz="1700" dirty="0" err="1">
                          <a:solidFill>
                            <a:srgbClr val="FFFFFF"/>
                          </a:solidFill>
                          <a:latin typeface="Glacial Indifference"/>
                          <a:ea typeface="Glacial Indifference"/>
                          <a:cs typeface="Glacial Indifference"/>
                          <a:sym typeface="Glacial Indifference"/>
                        </a:rPr>
                        <a:t>trabajo</a:t>
                      </a:r>
                      <a:r>
                        <a:rPr lang="en-US" sz="1700" dirty="0">
                          <a:solidFill>
                            <a:srgbClr val="FFFFFF"/>
                          </a:solidFill>
                          <a:latin typeface="Glacial Indifference"/>
                          <a:ea typeface="Glacial Indifference"/>
                          <a:cs typeface="Glacial Indifference"/>
                          <a:sym typeface="Glacial Indifference"/>
                        </a:rPr>
                        <a:t>/</a:t>
                      </a:r>
                      <a:r>
                        <a:rPr lang="en-US" sz="1700" dirty="0" err="1">
                          <a:solidFill>
                            <a:srgbClr val="FFFFFF"/>
                          </a:solidFill>
                          <a:latin typeface="Glacial Indifference"/>
                          <a:ea typeface="Glacial Indifference"/>
                          <a:cs typeface="Glacial Indifference"/>
                          <a:sym typeface="Glacial Indifference"/>
                        </a:rPr>
                        <a:t>estudios</a:t>
                      </a:r>
                      <a:r>
                        <a:rPr lang="en-US" sz="1700" dirty="0">
                          <a:solidFill>
                            <a:srgbClr val="FFFFFF"/>
                          </a:solidFill>
                          <a:latin typeface="Glacial Indifference"/>
                          <a:ea typeface="Glacial Indifference"/>
                          <a:cs typeface="Glacial Indifference"/>
                          <a:sym typeface="Glacial Indifference"/>
                        </a:rPr>
                        <a:t>?</a:t>
                      </a: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a:solidFill>
                            <a:srgbClr val="FFFFFF"/>
                          </a:solidFill>
                          <a:latin typeface="Open Sans"/>
                          <a:ea typeface="Open Sans"/>
                          <a:cs typeface="Open Sans"/>
                          <a:sym typeface="Open Sans"/>
                        </a:rPr>
                        <a:t>Cualitativa ordinal</a:t>
                      </a:r>
                      <a:endParaRPr lang="en-US" sz="1100"/>
                    </a:p>
                    <a:p>
                      <a:pPr algn="l">
                        <a:lnSpc>
                          <a:spcPts val="2380"/>
                        </a:lnSpc>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209076">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10: ¿Has pagado o considerarías pagar por herramientas de IA para mejorar tu trabajo o estudios?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 dicotómica </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912620">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11: ¿Para qué tipo de tareas utilizas herramientas de inteligencia artificial?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 de respuesta múltiple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2209076">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12: ¿Qué herramienta de inteligencia artificial utilizas con mayor frecuencia?</a:t>
                      </a:r>
                      <a:endParaRPr lang="en-US" sz="1100"/>
                    </a:p>
                    <a:p>
                      <a:pPr algn="ctr">
                        <a:lnSpc>
                          <a:spcPts val="2380"/>
                        </a:lnSpc>
                      </a:pP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dirty="0" err="1">
                          <a:solidFill>
                            <a:srgbClr val="FFFFFF"/>
                          </a:solidFill>
                          <a:latin typeface="Open Sans"/>
                          <a:ea typeface="Open Sans"/>
                          <a:cs typeface="Open Sans"/>
                          <a:sym typeface="Open Sans"/>
                        </a:rPr>
                        <a:t>Cualitativa</a:t>
                      </a:r>
                      <a:r>
                        <a:rPr lang="en-US" sz="1700" dirty="0">
                          <a:solidFill>
                            <a:srgbClr val="FFFFFF"/>
                          </a:solidFill>
                          <a:latin typeface="Open Sans"/>
                          <a:ea typeface="Open Sans"/>
                          <a:cs typeface="Open Sans"/>
                          <a:sym typeface="Open Sans"/>
                        </a:rPr>
                        <a:t> nominal</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5" name="Table 5"/>
          <p:cNvGraphicFramePr>
            <a:graphicFrameLocks noGrp="1"/>
          </p:cNvGraphicFramePr>
          <p:nvPr/>
        </p:nvGraphicFramePr>
        <p:xfrm>
          <a:off x="9570497" y="257175"/>
          <a:ext cx="7315200" cy="9572892"/>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023252">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Numero de pregunta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Escala</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medición</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Tipo de variable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1912620">
                <a:tc>
                  <a:txBody>
                    <a:bodyPr/>
                    <a:lstStyle/>
                    <a:p>
                      <a:pPr algn="l">
                        <a:lnSpc>
                          <a:spcPts val="2380"/>
                        </a:lnSpc>
                        <a:defRPr/>
                      </a:pPr>
                      <a:r>
                        <a:rPr lang="en-US" sz="1700">
                          <a:solidFill>
                            <a:srgbClr val="FFFFFF"/>
                          </a:solidFill>
                          <a:latin typeface="Glacial Indifference"/>
                          <a:ea typeface="Glacial Indifference"/>
                          <a:cs typeface="Glacial Indifference"/>
                          <a:sym typeface="Glacial Indifference"/>
                        </a:rPr>
                        <a:t>Pregunta 13: ¿Qué tan importante consideras la IA para mejorar tu productividad diaria?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a:solidFill>
                            <a:srgbClr val="FFFFFF"/>
                          </a:solidFill>
                          <a:latin typeface="Open Sans"/>
                          <a:ea typeface="Open Sans"/>
                          <a:cs typeface="Open Sans"/>
                          <a:sym typeface="Open Sans"/>
                        </a:rPr>
                        <a:t>Cualitativa dicotómica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209076">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14: ¿Qué tan satisfecho/a estás con los resultados generados por las herramientas de IA que utilizas?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912620">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15: ¿Utilizas herramientas de IA para aprender nuevas habilidades o temas?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Cualitativa nominal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2505532">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Pregunta 16: ¿Has utilizado herramientas de IA para tareas creativas, como escribir historias o componer música?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de razón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dirty="0" err="1">
                          <a:solidFill>
                            <a:srgbClr val="FFFFFF"/>
                          </a:solidFill>
                          <a:latin typeface="Open Sans"/>
                          <a:ea typeface="Open Sans"/>
                          <a:cs typeface="Open Sans"/>
                          <a:sym typeface="Open Sans"/>
                        </a:rPr>
                        <a:t>Cuantitativa</a:t>
                      </a:r>
                      <a:r>
                        <a:rPr lang="en-US" sz="1700" dirty="0">
                          <a:solidFill>
                            <a:srgbClr val="FFFFFF"/>
                          </a:solidFill>
                          <a:latin typeface="Open Sans"/>
                          <a:ea typeface="Open Sans"/>
                          <a:cs typeface="Open Sans"/>
                          <a:sym typeface="Open Sans"/>
                        </a:rPr>
                        <a:t> </a:t>
                      </a:r>
                      <a:r>
                        <a:rPr lang="en-US" sz="1700" dirty="0" err="1">
                          <a:solidFill>
                            <a:srgbClr val="FFFFFF"/>
                          </a:solidFill>
                          <a:latin typeface="Open Sans"/>
                          <a:ea typeface="Open Sans"/>
                          <a:cs typeface="Open Sans"/>
                          <a:sym typeface="Open Sans"/>
                        </a:rPr>
                        <a:t>discreta</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sp>
      <p:graphicFrame>
        <p:nvGraphicFramePr>
          <p:cNvPr id="4" name="Table 4"/>
          <p:cNvGraphicFramePr>
            <a:graphicFrameLocks noGrp="1"/>
          </p:cNvGraphicFramePr>
          <p:nvPr/>
        </p:nvGraphicFramePr>
        <p:xfrm>
          <a:off x="5486400" y="3662362"/>
          <a:ext cx="7315200" cy="2962275"/>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1032454">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Numero de pregunta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dirty="0" err="1">
                          <a:solidFill>
                            <a:srgbClr val="000000"/>
                          </a:solidFill>
                          <a:latin typeface="Glacial Indifference"/>
                          <a:ea typeface="Glacial Indifference"/>
                          <a:cs typeface="Glacial Indifference"/>
                          <a:sym typeface="Glacial Indifference"/>
                        </a:rPr>
                        <a:t>Escala</a:t>
                      </a:r>
                      <a:r>
                        <a:rPr lang="en-US" sz="1700" dirty="0">
                          <a:solidFill>
                            <a:srgbClr val="000000"/>
                          </a:solidFill>
                          <a:latin typeface="Glacial Indifference"/>
                          <a:ea typeface="Glacial Indifference"/>
                          <a:cs typeface="Glacial Indifference"/>
                          <a:sym typeface="Glacial Indifference"/>
                        </a:rPr>
                        <a:t> de </a:t>
                      </a:r>
                      <a:r>
                        <a:rPr lang="en-US" sz="1700" dirty="0" err="1">
                          <a:solidFill>
                            <a:srgbClr val="000000"/>
                          </a:solidFill>
                          <a:latin typeface="Glacial Indifference"/>
                          <a:ea typeface="Glacial Indifference"/>
                          <a:cs typeface="Glacial Indifference"/>
                          <a:sym typeface="Glacial Indifference"/>
                        </a:rPr>
                        <a:t>medición</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2380"/>
                        </a:lnSpc>
                        <a:defRPr/>
                      </a:pPr>
                      <a:r>
                        <a:rPr lang="en-US" sz="1700">
                          <a:solidFill>
                            <a:srgbClr val="000000"/>
                          </a:solidFill>
                          <a:latin typeface="Glacial Indifference"/>
                          <a:ea typeface="Glacial Indifference"/>
                          <a:cs typeface="Glacial Indifference"/>
                          <a:sym typeface="Glacial Indifference"/>
                        </a:rPr>
                        <a:t>Tipo de variable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1929821">
                <a:tc>
                  <a:txBody>
                    <a:bodyPr/>
                    <a:lstStyle/>
                    <a:p>
                      <a:pPr algn="l">
                        <a:lnSpc>
                          <a:spcPts val="2380"/>
                        </a:lnSpc>
                        <a:defRPr/>
                      </a:pPr>
                      <a:r>
                        <a:rPr lang="en-US" sz="1700">
                          <a:solidFill>
                            <a:srgbClr val="FFFFFF"/>
                          </a:solidFill>
                          <a:latin typeface="Glacial Indifference"/>
                          <a:ea typeface="Glacial Indifference"/>
                          <a:cs typeface="Glacial Indifference"/>
                          <a:sym typeface="Glacial Indifference"/>
                        </a:rPr>
                        <a:t>Pregunta 17: ¿Qué tan fácil te resulta aprender a usar nuevas herramientas de IA?</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380"/>
                        </a:lnSpc>
                        <a:defRPr/>
                      </a:pPr>
                      <a:r>
                        <a:rPr lang="en-US" sz="1700">
                          <a:solidFill>
                            <a:srgbClr val="FFFFFF"/>
                          </a:solidFill>
                          <a:latin typeface="Glacial Indifference"/>
                          <a:ea typeface="Glacial Indifference"/>
                          <a:cs typeface="Glacial Indifference"/>
                          <a:sym typeface="Glacial Indifference"/>
                        </a:rPr>
                        <a:t>Escala Ordinal</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l">
                        <a:lnSpc>
                          <a:spcPts val="2380"/>
                        </a:lnSpc>
                        <a:defRPr/>
                      </a:pPr>
                      <a:r>
                        <a:rPr lang="en-US" sz="1700" dirty="0" err="1">
                          <a:solidFill>
                            <a:srgbClr val="FFFFFF"/>
                          </a:solidFill>
                          <a:latin typeface="Open Sans"/>
                          <a:ea typeface="Open Sans"/>
                          <a:cs typeface="Open Sans"/>
                          <a:sym typeface="Open Sans"/>
                        </a:rPr>
                        <a:t>Cualitativa</a:t>
                      </a:r>
                      <a:r>
                        <a:rPr lang="en-US" sz="1700" dirty="0">
                          <a:solidFill>
                            <a:srgbClr val="FFFFFF"/>
                          </a:solidFill>
                          <a:latin typeface="Open Sans"/>
                          <a:ea typeface="Open Sans"/>
                          <a:cs typeface="Open Sans"/>
                          <a:sym typeface="Open Sans"/>
                        </a:rPr>
                        <a:t> ordinal</a:t>
                      </a:r>
                      <a:endParaRPr lang="en-US" sz="1100" dirty="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602</Words>
  <Application>Microsoft Office PowerPoint</Application>
  <PresentationFormat>Personalizado</PresentationFormat>
  <Paragraphs>83</Paragraphs>
  <Slides>8</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8</vt:i4>
      </vt:variant>
    </vt:vector>
  </HeadingPairs>
  <TitlesOfParts>
    <vt:vector size="15" baseType="lpstr">
      <vt:lpstr>Arial</vt:lpstr>
      <vt:lpstr>Glacial Indifference Bold</vt:lpstr>
      <vt:lpstr>Open Sans</vt:lpstr>
      <vt:lpstr>Glacial Indifference</vt:lpstr>
      <vt:lpstr>HK Grotesk</vt:lpstr>
      <vt:lpstr>Calibri</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Talleres Puente Alto</dc:creator>
  <cp:lastModifiedBy>Talleres Puente Alto</cp:lastModifiedBy>
  <cp:revision>2</cp:revision>
  <dcterms:created xsi:type="dcterms:W3CDTF">2006-08-16T00:00:00Z</dcterms:created>
  <dcterms:modified xsi:type="dcterms:W3CDTF">2025-06-25T20:31:19Z</dcterms:modified>
  <dc:identifier>DAGrUORxPQQ</dc:identifier>
</cp:coreProperties>
</file>

<file path=docProps/thumbnail.jpeg>
</file>